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8" r:id="rId4"/>
    <p:sldId id="287" r:id="rId5"/>
    <p:sldId id="259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60" r:id="rId17"/>
    <p:sldId id="299" r:id="rId18"/>
    <p:sldId id="301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EDE8-0152-4350-AF7A-88DB2619CAA0}" type="datetimeFigureOut">
              <a:rPr lang="en-AU" smtClean="0"/>
              <a:t>23/10/2018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189CE-A42C-4469-A37F-82D7A4F9A6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588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39DEE-8051-4735-8CAE-4EB905A28FD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30E0C-1BF3-47A9-A38D-3A56CCC8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06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6"/>
          <p:cNvSpPr>
            <a:spLocks noGrp="1"/>
          </p:cNvSpPr>
          <p:nvPr>
            <p:ph type="pic" sz="quarter" idx="13"/>
          </p:nvPr>
        </p:nvSpPr>
        <p:spPr>
          <a:xfrm>
            <a:off x="5976938" y="977835"/>
            <a:ext cx="2351087" cy="2132013"/>
          </a:xfrm>
        </p:spPr>
      </p:sp>
      <p:sp>
        <p:nvSpPr>
          <p:cNvPr id="16" name="Picture Placeholder 96"/>
          <p:cNvSpPr>
            <a:spLocks noGrp="1"/>
          </p:cNvSpPr>
          <p:nvPr>
            <p:ph type="pic" sz="quarter" idx="14"/>
          </p:nvPr>
        </p:nvSpPr>
        <p:spPr>
          <a:xfrm>
            <a:off x="8694284" y="977835"/>
            <a:ext cx="2351087" cy="2132013"/>
          </a:xfrm>
        </p:spPr>
      </p:sp>
    </p:spTree>
    <p:extLst>
      <p:ext uri="{BB962C8B-B14F-4D97-AF65-F5344CB8AC3E}">
        <p14:creationId xmlns:p14="http://schemas.microsoft.com/office/powerpoint/2010/main" val="382363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650602" y="971390"/>
            <a:ext cx="3694205" cy="2568388"/>
          </a:xfrm>
          <a:custGeom>
            <a:avLst/>
            <a:gdLst>
              <a:gd name="connsiteX0" fmla="*/ 0 w 3694205"/>
              <a:gd name="connsiteY0" fmla="*/ 0 h 2568388"/>
              <a:gd name="connsiteX1" fmla="*/ 3694205 w 3694205"/>
              <a:gd name="connsiteY1" fmla="*/ 0 h 2568388"/>
              <a:gd name="connsiteX2" fmla="*/ 3694205 w 3694205"/>
              <a:gd name="connsiteY2" fmla="*/ 2568388 h 2568388"/>
              <a:gd name="connsiteX3" fmla="*/ 0 w 3694205"/>
              <a:gd name="connsiteY3" fmla="*/ 2568388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4205" h="2568388">
                <a:moveTo>
                  <a:pt x="0" y="0"/>
                </a:moveTo>
                <a:lnTo>
                  <a:pt x="3694205" y="0"/>
                </a:lnTo>
                <a:lnTo>
                  <a:pt x="3694205" y="2568388"/>
                </a:lnTo>
                <a:lnTo>
                  <a:pt x="0" y="2568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041869" y="3766500"/>
            <a:ext cx="3694205" cy="2399934"/>
          </a:xfrm>
          <a:custGeom>
            <a:avLst/>
            <a:gdLst>
              <a:gd name="connsiteX0" fmla="*/ 0 w 3694205"/>
              <a:gd name="connsiteY0" fmla="*/ 0 h 2399934"/>
              <a:gd name="connsiteX1" fmla="*/ 3694205 w 3694205"/>
              <a:gd name="connsiteY1" fmla="*/ 0 h 2399934"/>
              <a:gd name="connsiteX2" fmla="*/ 3694205 w 3694205"/>
              <a:gd name="connsiteY2" fmla="*/ 2399934 h 2399934"/>
              <a:gd name="connsiteX3" fmla="*/ 0 w 3694205"/>
              <a:gd name="connsiteY3" fmla="*/ 2399934 h 239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4205" h="2399934">
                <a:moveTo>
                  <a:pt x="0" y="0"/>
                </a:moveTo>
                <a:lnTo>
                  <a:pt x="3694205" y="0"/>
                </a:lnTo>
                <a:lnTo>
                  <a:pt x="3694205" y="2399934"/>
                </a:lnTo>
                <a:lnTo>
                  <a:pt x="0" y="23999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41869" y="2404740"/>
            <a:ext cx="1962586" cy="1135038"/>
          </a:xfrm>
          <a:custGeom>
            <a:avLst/>
            <a:gdLst>
              <a:gd name="connsiteX0" fmla="*/ 0 w 1962586"/>
              <a:gd name="connsiteY0" fmla="*/ 0 h 1135038"/>
              <a:gd name="connsiteX1" fmla="*/ 1962586 w 1962586"/>
              <a:gd name="connsiteY1" fmla="*/ 0 h 1135038"/>
              <a:gd name="connsiteX2" fmla="*/ 1962586 w 1962586"/>
              <a:gd name="connsiteY2" fmla="*/ 1135038 h 1135038"/>
              <a:gd name="connsiteX3" fmla="*/ 0 w 1962586"/>
              <a:gd name="connsiteY3" fmla="*/ 1135038 h 113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586" h="1135038">
                <a:moveTo>
                  <a:pt x="0" y="0"/>
                </a:moveTo>
                <a:lnTo>
                  <a:pt x="1962586" y="0"/>
                </a:lnTo>
                <a:lnTo>
                  <a:pt x="1962586" y="1135038"/>
                </a:lnTo>
                <a:lnTo>
                  <a:pt x="0" y="11350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8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572250" y="638175"/>
            <a:ext cx="3009900" cy="5581650"/>
          </a:xfrm>
          <a:custGeom>
            <a:avLst/>
            <a:gdLst>
              <a:gd name="connsiteX0" fmla="*/ 0 w 3009900"/>
              <a:gd name="connsiteY0" fmla="*/ 0 h 5581650"/>
              <a:gd name="connsiteX1" fmla="*/ 3009900 w 3009900"/>
              <a:gd name="connsiteY1" fmla="*/ 0 h 5581650"/>
              <a:gd name="connsiteX2" fmla="*/ 3009900 w 3009900"/>
              <a:gd name="connsiteY2" fmla="*/ 5581650 h 5581650"/>
              <a:gd name="connsiteX3" fmla="*/ 0 w 3009900"/>
              <a:gd name="connsiteY3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5581650">
                <a:moveTo>
                  <a:pt x="0" y="0"/>
                </a:moveTo>
                <a:lnTo>
                  <a:pt x="3009900" y="0"/>
                </a:lnTo>
                <a:lnTo>
                  <a:pt x="3009900" y="5581650"/>
                </a:lnTo>
                <a:lnTo>
                  <a:pt x="0" y="5581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9715500" y="2867025"/>
            <a:ext cx="1790700" cy="3352800"/>
          </a:xfrm>
          <a:custGeom>
            <a:avLst/>
            <a:gdLst>
              <a:gd name="connsiteX0" fmla="*/ 0 w 1790700"/>
              <a:gd name="connsiteY0" fmla="*/ 0 h 3352800"/>
              <a:gd name="connsiteX1" fmla="*/ 1790700 w 1790700"/>
              <a:gd name="connsiteY1" fmla="*/ 0 h 3352800"/>
              <a:gd name="connsiteX2" fmla="*/ 1790700 w 1790700"/>
              <a:gd name="connsiteY2" fmla="*/ 3352800 h 3352800"/>
              <a:gd name="connsiteX3" fmla="*/ 0 w 1790700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3352800">
                <a:moveTo>
                  <a:pt x="0" y="0"/>
                </a:moveTo>
                <a:lnTo>
                  <a:pt x="1790700" y="0"/>
                </a:lnTo>
                <a:lnTo>
                  <a:pt x="1790700" y="3352800"/>
                </a:lnTo>
                <a:lnTo>
                  <a:pt x="0" y="335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9715500" y="638175"/>
            <a:ext cx="1790700" cy="2095500"/>
          </a:xfrm>
          <a:custGeom>
            <a:avLst/>
            <a:gdLst>
              <a:gd name="connsiteX0" fmla="*/ 0 w 1790700"/>
              <a:gd name="connsiteY0" fmla="*/ 0 h 2095500"/>
              <a:gd name="connsiteX1" fmla="*/ 1790700 w 1790700"/>
              <a:gd name="connsiteY1" fmla="*/ 0 h 2095500"/>
              <a:gd name="connsiteX2" fmla="*/ 1790700 w 1790700"/>
              <a:gd name="connsiteY2" fmla="*/ 2095500 h 2095500"/>
              <a:gd name="connsiteX3" fmla="*/ 0 w 1790700"/>
              <a:gd name="connsiteY3" fmla="*/ 2095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700" h="2095500">
                <a:moveTo>
                  <a:pt x="0" y="0"/>
                </a:moveTo>
                <a:lnTo>
                  <a:pt x="1790700" y="0"/>
                </a:lnTo>
                <a:lnTo>
                  <a:pt x="1790700" y="2095500"/>
                </a:lnTo>
                <a:lnTo>
                  <a:pt x="0" y="2095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4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7981952" y="4410078"/>
            <a:ext cx="2286001" cy="1755401"/>
          </a:xfrm>
          <a:custGeom>
            <a:avLst/>
            <a:gdLst>
              <a:gd name="connsiteX0" fmla="*/ 0 w 2286001"/>
              <a:gd name="connsiteY0" fmla="*/ 0 h 1755401"/>
              <a:gd name="connsiteX1" fmla="*/ 2286001 w 2286001"/>
              <a:gd name="connsiteY1" fmla="*/ 0 h 1755401"/>
              <a:gd name="connsiteX2" fmla="*/ 2286001 w 2286001"/>
              <a:gd name="connsiteY2" fmla="*/ 1755401 h 1755401"/>
              <a:gd name="connsiteX3" fmla="*/ 0 w 2286001"/>
              <a:gd name="connsiteY3" fmla="*/ 1755401 h 175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1" h="1755401">
                <a:moveTo>
                  <a:pt x="0" y="0"/>
                </a:moveTo>
                <a:lnTo>
                  <a:pt x="2286001" y="0"/>
                </a:lnTo>
                <a:lnTo>
                  <a:pt x="2286001" y="1755401"/>
                </a:lnTo>
                <a:lnTo>
                  <a:pt x="0" y="17554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81951" y="2583403"/>
            <a:ext cx="2286001" cy="1771905"/>
          </a:xfrm>
          <a:custGeom>
            <a:avLst/>
            <a:gdLst>
              <a:gd name="connsiteX0" fmla="*/ 0 w 2286001"/>
              <a:gd name="connsiteY0" fmla="*/ 0 h 1771905"/>
              <a:gd name="connsiteX1" fmla="*/ 2286001 w 2286001"/>
              <a:gd name="connsiteY1" fmla="*/ 0 h 1771905"/>
              <a:gd name="connsiteX2" fmla="*/ 2286001 w 2286001"/>
              <a:gd name="connsiteY2" fmla="*/ 1771905 h 1771905"/>
              <a:gd name="connsiteX3" fmla="*/ 0 w 2286001"/>
              <a:gd name="connsiteY3" fmla="*/ 1771905 h 17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1" h="1771905">
                <a:moveTo>
                  <a:pt x="0" y="0"/>
                </a:moveTo>
                <a:lnTo>
                  <a:pt x="2286001" y="0"/>
                </a:lnTo>
                <a:lnTo>
                  <a:pt x="2286001" y="1771905"/>
                </a:lnTo>
                <a:lnTo>
                  <a:pt x="0" y="17719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5528629" y="4410075"/>
            <a:ext cx="2399535" cy="1755402"/>
          </a:xfrm>
          <a:custGeom>
            <a:avLst/>
            <a:gdLst>
              <a:gd name="connsiteX0" fmla="*/ 0 w 2399535"/>
              <a:gd name="connsiteY0" fmla="*/ 0 h 1755402"/>
              <a:gd name="connsiteX1" fmla="*/ 2399535 w 2399535"/>
              <a:gd name="connsiteY1" fmla="*/ 0 h 1755402"/>
              <a:gd name="connsiteX2" fmla="*/ 2399535 w 2399535"/>
              <a:gd name="connsiteY2" fmla="*/ 1755402 h 1755402"/>
              <a:gd name="connsiteX3" fmla="*/ 0 w 2399535"/>
              <a:gd name="connsiteY3" fmla="*/ 1755402 h 17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535" h="1755402">
                <a:moveTo>
                  <a:pt x="0" y="0"/>
                </a:moveTo>
                <a:lnTo>
                  <a:pt x="2399535" y="0"/>
                </a:lnTo>
                <a:lnTo>
                  <a:pt x="2399535" y="1755402"/>
                </a:lnTo>
                <a:lnTo>
                  <a:pt x="0" y="17554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5528629" y="2583405"/>
            <a:ext cx="2399535" cy="1771903"/>
          </a:xfrm>
          <a:custGeom>
            <a:avLst/>
            <a:gdLst>
              <a:gd name="connsiteX0" fmla="*/ 0 w 2399535"/>
              <a:gd name="connsiteY0" fmla="*/ 0 h 1771903"/>
              <a:gd name="connsiteX1" fmla="*/ 2399535 w 2399535"/>
              <a:gd name="connsiteY1" fmla="*/ 0 h 1771903"/>
              <a:gd name="connsiteX2" fmla="*/ 2399535 w 2399535"/>
              <a:gd name="connsiteY2" fmla="*/ 1771903 h 1771903"/>
              <a:gd name="connsiteX3" fmla="*/ 0 w 2399535"/>
              <a:gd name="connsiteY3" fmla="*/ 1771903 h 17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9535" h="1771903">
                <a:moveTo>
                  <a:pt x="0" y="0"/>
                </a:moveTo>
                <a:lnTo>
                  <a:pt x="2399535" y="0"/>
                </a:lnTo>
                <a:lnTo>
                  <a:pt x="2399535" y="1771903"/>
                </a:lnTo>
                <a:lnTo>
                  <a:pt x="0" y="17719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7988989" y="756728"/>
            <a:ext cx="2286001" cy="1771905"/>
          </a:xfrm>
          <a:custGeom>
            <a:avLst/>
            <a:gdLst>
              <a:gd name="connsiteX0" fmla="*/ 0 w 2286001"/>
              <a:gd name="connsiteY0" fmla="*/ 0 h 1771905"/>
              <a:gd name="connsiteX1" fmla="*/ 2286001 w 2286001"/>
              <a:gd name="connsiteY1" fmla="*/ 0 h 1771905"/>
              <a:gd name="connsiteX2" fmla="*/ 2286001 w 2286001"/>
              <a:gd name="connsiteY2" fmla="*/ 1771905 h 1771905"/>
              <a:gd name="connsiteX3" fmla="*/ 0 w 2286001"/>
              <a:gd name="connsiteY3" fmla="*/ 1771905 h 177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1" h="1771905">
                <a:moveTo>
                  <a:pt x="0" y="0"/>
                </a:moveTo>
                <a:lnTo>
                  <a:pt x="2286001" y="0"/>
                </a:lnTo>
                <a:lnTo>
                  <a:pt x="2286001" y="1771905"/>
                </a:lnTo>
                <a:lnTo>
                  <a:pt x="0" y="17719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4274634" y="756734"/>
            <a:ext cx="3653530" cy="1771903"/>
          </a:xfrm>
          <a:custGeom>
            <a:avLst/>
            <a:gdLst>
              <a:gd name="connsiteX0" fmla="*/ 0 w 3653530"/>
              <a:gd name="connsiteY0" fmla="*/ 0 h 1771903"/>
              <a:gd name="connsiteX1" fmla="*/ 3653530 w 3653530"/>
              <a:gd name="connsiteY1" fmla="*/ 0 h 1771903"/>
              <a:gd name="connsiteX2" fmla="*/ 3653530 w 3653530"/>
              <a:gd name="connsiteY2" fmla="*/ 1771903 h 1771903"/>
              <a:gd name="connsiteX3" fmla="*/ 0 w 3653530"/>
              <a:gd name="connsiteY3" fmla="*/ 1771903 h 177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3530" h="1771903">
                <a:moveTo>
                  <a:pt x="0" y="0"/>
                </a:moveTo>
                <a:lnTo>
                  <a:pt x="3653530" y="0"/>
                </a:lnTo>
                <a:lnTo>
                  <a:pt x="3653530" y="1771903"/>
                </a:lnTo>
                <a:lnTo>
                  <a:pt x="0" y="17719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892840" y="2583402"/>
            <a:ext cx="3582000" cy="3582074"/>
          </a:xfrm>
          <a:custGeom>
            <a:avLst/>
            <a:gdLst>
              <a:gd name="connsiteX0" fmla="*/ 0 w 3582000"/>
              <a:gd name="connsiteY0" fmla="*/ 0 h 3582074"/>
              <a:gd name="connsiteX1" fmla="*/ 3582000 w 3582000"/>
              <a:gd name="connsiteY1" fmla="*/ 0 h 3582074"/>
              <a:gd name="connsiteX2" fmla="*/ 3582000 w 3582000"/>
              <a:gd name="connsiteY2" fmla="*/ 3582074 h 3582074"/>
              <a:gd name="connsiteX3" fmla="*/ 0 w 3582000"/>
              <a:gd name="connsiteY3" fmla="*/ 3582074 h 358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2000" h="3582074">
                <a:moveTo>
                  <a:pt x="0" y="0"/>
                </a:moveTo>
                <a:lnTo>
                  <a:pt x="3582000" y="0"/>
                </a:lnTo>
                <a:lnTo>
                  <a:pt x="3582000" y="3582074"/>
                </a:lnTo>
                <a:lnTo>
                  <a:pt x="0" y="3582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939089" y="1128714"/>
            <a:ext cx="2409825" cy="4267201"/>
          </a:xfrm>
          <a:custGeom>
            <a:avLst/>
            <a:gdLst>
              <a:gd name="connsiteX0" fmla="*/ 0 w 2409825"/>
              <a:gd name="connsiteY0" fmla="*/ 0 h 4267201"/>
              <a:gd name="connsiteX1" fmla="*/ 2409825 w 2409825"/>
              <a:gd name="connsiteY1" fmla="*/ 0 h 4267201"/>
              <a:gd name="connsiteX2" fmla="*/ 2409825 w 2409825"/>
              <a:gd name="connsiteY2" fmla="*/ 4267201 h 4267201"/>
              <a:gd name="connsiteX3" fmla="*/ 0 w 2409825"/>
              <a:gd name="connsiteY3" fmla="*/ 4267201 h 426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4267201">
                <a:moveTo>
                  <a:pt x="0" y="0"/>
                </a:moveTo>
                <a:lnTo>
                  <a:pt x="2409825" y="0"/>
                </a:lnTo>
                <a:lnTo>
                  <a:pt x="2409825" y="4267201"/>
                </a:lnTo>
                <a:lnTo>
                  <a:pt x="0" y="42672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21247" y="1509007"/>
            <a:ext cx="6114082" cy="3819712"/>
          </a:xfrm>
          <a:custGeom>
            <a:avLst/>
            <a:gdLst>
              <a:gd name="connsiteX0" fmla="*/ 0 w 6114082"/>
              <a:gd name="connsiteY0" fmla="*/ 0 h 3819712"/>
              <a:gd name="connsiteX1" fmla="*/ 6114082 w 6114082"/>
              <a:gd name="connsiteY1" fmla="*/ 0 h 3819712"/>
              <a:gd name="connsiteX2" fmla="*/ 6114082 w 6114082"/>
              <a:gd name="connsiteY2" fmla="*/ 3819712 h 3819712"/>
              <a:gd name="connsiteX3" fmla="*/ 0 w 6114082"/>
              <a:gd name="connsiteY3" fmla="*/ 3819712 h 381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4082" h="3819712">
                <a:moveTo>
                  <a:pt x="0" y="0"/>
                </a:moveTo>
                <a:lnTo>
                  <a:pt x="6114082" y="0"/>
                </a:lnTo>
                <a:lnTo>
                  <a:pt x="6114082" y="3819712"/>
                </a:lnTo>
                <a:lnTo>
                  <a:pt x="0" y="38197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319E-13D4-AE48-BAC1-17856620C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613AE-8BE0-F449-B910-83C7EFFA8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7156-9990-1148-9482-5166D5B1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1D12-1321-4041-A1FF-0D385856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C64B-A8DA-D143-BAE3-8C3EE888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3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75A4-C333-0A45-AC4A-93B843BE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4337-438A-8C4D-B71C-947AB706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FBF1-7A81-DD4C-8EF9-BE9C71C7C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51C0B-5E5D-4B4C-8A0A-891CE1EC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BBAA8-A544-E74F-BD75-B5AB13C2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375F-DE39-4F44-A1ED-AD5CD48A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7D662-F7D0-844E-A6AA-33A2B3744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5E8C-E490-5C45-9E6C-CA0750CE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68E7-D879-474D-BEB3-7B818E26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EB6A-264B-BE4B-8DA0-77D0F436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4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9312-DD70-B549-A11C-02136A7E0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D1CA-EBA4-3547-AE0B-6D22AD4E3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221C1-47FB-684E-9530-D9B79C01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2C0D9-0CDB-B044-BF82-DC9B27AE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60EC0-BF53-D441-AD6B-43D9BBA4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3464-A284-0E44-8DD0-823BD871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83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70586-6D82-134F-8964-ACA4847E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4568-8F56-DC49-90D4-5759FA5FE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0DF3C-4CE6-F246-B27D-54BE6E826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E5743-0D13-414E-AB6E-4158E8ED5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FEC13-9808-994A-8AFA-A5EF2F67C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EAB962-FB51-184A-A3E6-A7D712388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2BA89-A128-524C-8F50-A28BCF9E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6753F-0852-F14B-A8AC-B3A4F7C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0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58D6-9DB2-054D-8980-4AB44FA13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57844-4BFA-E449-828B-B8D0DB81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5ECCC-FAC7-9340-8920-069D8FD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58F47-5A0A-5F42-A282-608A0AF3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3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ED03B-0C0D-9648-B0AC-770048CC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AF80F-B7B6-EC41-AA85-E91D4CED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4F403-6E46-0B4A-A14D-DC7C951E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2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7CE9-256A-4946-9432-7DEC5C03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DE0DE-41C3-BD40-8CB2-9479351C2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ABA10-184A-4A4B-B1B9-D7E5A557B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2B1FE-27BB-9A40-BEF4-9639D8E6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88D95-50EC-594D-BDD4-4076861E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58D29-E9F7-1F4E-A487-76759173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4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8557-C441-9F49-91B2-5AE8B0CB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8FF17-5D48-624A-91D5-90AB2FCCE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F9458-EE56-FC4D-A814-1A7E36096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FBBC4-E363-054E-B25D-BF4C3594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3AB96-289F-064F-9B31-D600C6F8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6017B-6FF0-1C45-8586-B45E28D1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5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432E-57BF-D540-8B02-6AC5B1A4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9793B-73F1-3B49-B6C7-95FF05C5B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3E868-52E7-EE4F-9DA4-E87FA8BC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88109-E89F-8744-BB6C-AF710B8E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BF8BF-27D2-F140-98AC-3665FDAB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6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7E85C-A4D9-5342-9A61-2ED9A665C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AD8A6-2849-AE4B-9BBD-E0EC24838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33A05-F84C-9C4A-803B-20EA6A8A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63AA9-139E-E249-8FE9-4C22C715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E2E7-0555-DE4F-83B1-4BA79A18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7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E71D1C6E-7335-7646-AB3E-84CDBEAB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3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467752"/>
            <a:ext cx="3564069" cy="5922499"/>
          </a:xfrm>
          <a:custGeom>
            <a:avLst/>
            <a:gdLst>
              <a:gd name="connsiteX0" fmla="*/ 0 w 3564069"/>
              <a:gd name="connsiteY0" fmla="*/ 0 h 5922499"/>
              <a:gd name="connsiteX1" fmla="*/ 3564069 w 3564069"/>
              <a:gd name="connsiteY1" fmla="*/ 0 h 5922499"/>
              <a:gd name="connsiteX2" fmla="*/ 3564069 w 3564069"/>
              <a:gd name="connsiteY2" fmla="*/ 5922499 h 5922499"/>
              <a:gd name="connsiteX3" fmla="*/ 0 w 3564069"/>
              <a:gd name="connsiteY3" fmla="*/ 5922499 h 592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069" h="5922499">
                <a:moveTo>
                  <a:pt x="0" y="0"/>
                </a:moveTo>
                <a:lnTo>
                  <a:pt x="3564069" y="0"/>
                </a:lnTo>
                <a:lnTo>
                  <a:pt x="3564069" y="5922499"/>
                </a:lnTo>
                <a:lnTo>
                  <a:pt x="0" y="5922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2906" y="0"/>
            <a:ext cx="5567926" cy="3995225"/>
          </a:xfrm>
          <a:custGeom>
            <a:avLst/>
            <a:gdLst>
              <a:gd name="connsiteX0" fmla="*/ 3771188 w 5567926"/>
              <a:gd name="connsiteY0" fmla="*/ 0 h 3995225"/>
              <a:gd name="connsiteX1" fmla="*/ 5567926 w 5567926"/>
              <a:gd name="connsiteY1" fmla="*/ 0 h 3995225"/>
              <a:gd name="connsiteX2" fmla="*/ 5567926 w 5567926"/>
              <a:gd name="connsiteY2" fmla="*/ 3995225 h 3995225"/>
              <a:gd name="connsiteX3" fmla="*/ 3771188 w 5567926"/>
              <a:gd name="connsiteY3" fmla="*/ 3995225 h 3995225"/>
              <a:gd name="connsiteX4" fmla="*/ 1885594 w 5567926"/>
              <a:gd name="connsiteY4" fmla="*/ 0 h 3995225"/>
              <a:gd name="connsiteX5" fmla="*/ 3682332 w 5567926"/>
              <a:gd name="connsiteY5" fmla="*/ 0 h 3995225"/>
              <a:gd name="connsiteX6" fmla="*/ 3682332 w 5567926"/>
              <a:gd name="connsiteY6" fmla="*/ 3995225 h 3995225"/>
              <a:gd name="connsiteX7" fmla="*/ 1885594 w 5567926"/>
              <a:gd name="connsiteY7" fmla="*/ 3995225 h 3995225"/>
              <a:gd name="connsiteX8" fmla="*/ 0 w 5567926"/>
              <a:gd name="connsiteY8" fmla="*/ 0 h 3995225"/>
              <a:gd name="connsiteX9" fmla="*/ 1796738 w 5567926"/>
              <a:gd name="connsiteY9" fmla="*/ 0 h 3995225"/>
              <a:gd name="connsiteX10" fmla="*/ 1796738 w 5567926"/>
              <a:gd name="connsiteY10" fmla="*/ 3995225 h 3995225"/>
              <a:gd name="connsiteX11" fmla="*/ 0 w 5567926"/>
              <a:gd name="connsiteY11" fmla="*/ 3995225 h 399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7926" h="3995225">
                <a:moveTo>
                  <a:pt x="3771188" y="0"/>
                </a:moveTo>
                <a:lnTo>
                  <a:pt x="5567926" y="0"/>
                </a:lnTo>
                <a:lnTo>
                  <a:pt x="5567926" y="3995225"/>
                </a:lnTo>
                <a:lnTo>
                  <a:pt x="3771188" y="3995225"/>
                </a:lnTo>
                <a:close/>
                <a:moveTo>
                  <a:pt x="1885594" y="0"/>
                </a:moveTo>
                <a:lnTo>
                  <a:pt x="3682332" y="0"/>
                </a:lnTo>
                <a:lnTo>
                  <a:pt x="3682332" y="3995225"/>
                </a:lnTo>
                <a:lnTo>
                  <a:pt x="1885594" y="3995225"/>
                </a:lnTo>
                <a:close/>
                <a:moveTo>
                  <a:pt x="0" y="0"/>
                </a:moveTo>
                <a:lnTo>
                  <a:pt x="1796738" y="0"/>
                </a:lnTo>
                <a:lnTo>
                  <a:pt x="1796738" y="3995225"/>
                </a:lnTo>
                <a:lnTo>
                  <a:pt x="0" y="39952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3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4332849"/>
            <a:ext cx="2729132" cy="2525151"/>
          </a:xfrm>
          <a:custGeom>
            <a:avLst/>
            <a:gdLst>
              <a:gd name="connsiteX0" fmla="*/ 0 w 2729132"/>
              <a:gd name="connsiteY0" fmla="*/ 0 h 2525151"/>
              <a:gd name="connsiteX1" fmla="*/ 2729132 w 2729132"/>
              <a:gd name="connsiteY1" fmla="*/ 0 h 2525151"/>
              <a:gd name="connsiteX2" fmla="*/ 2729132 w 2729132"/>
              <a:gd name="connsiteY2" fmla="*/ 2525151 h 2525151"/>
              <a:gd name="connsiteX3" fmla="*/ 0 w 2729132"/>
              <a:gd name="connsiteY3" fmla="*/ 2525151 h 252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9132" h="2525151">
                <a:moveTo>
                  <a:pt x="0" y="0"/>
                </a:moveTo>
                <a:lnTo>
                  <a:pt x="2729132" y="0"/>
                </a:lnTo>
                <a:lnTo>
                  <a:pt x="2729132" y="2525151"/>
                </a:lnTo>
                <a:lnTo>
                  <a:pt x="0" y="25251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041011" y="75848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42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800162" y="667420"/>
            <a:ext cx="4391838" cy="3665429"/>
          </a:xfrm>
          <a:custGeom>
            <a:avLst/>
            <a:gdLst>
              <a:gd name="connsiteX0" fmla="*/ 0 w 4391838"/>
              <a:gd name="connsiteY0" fmla="*/ 0 h 3665429"/>
              <a:gd name="connsiteX1" fmla="*/ 4391838 w 4391838"/>
              <a:gd name="connsiteY1" fmla="*/ 0 h 3665429"/>
              <a:gd name="connsiteX2" fmla="*/ 4391838 w 4391838"/>
              <a:gd name="connsiteY2" fmla="*/ 3665429 h 3665429"/>
              <a:gd name="connsiteX3" fmla="*/ 0 w 4391838"/>
              <a:gd name="connsiteY3" fmla="*/ 3665429 h 366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1838" h="3665429">
                <a:moveTo>
                  <a:pt x="0" y="0"/>
                </a:moveTo>
                <a:lnTo>
                  <a:pt x="4391838" y="0"/>
                </a:lnTo>
                <a:lnTo>
                  <a:pt x="4391838" y="3665429"/>
                </a:lnTo>
                <a:lnTo>
                  <a:pt x="0" y="36654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665699" y="4529636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665699" y="2457853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665700" y="386070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665699" y="4529636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665699" y="2457853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665699" y="2457853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665700" y="386070"/>
            <a:ext cx="2391507" cy="1942294"/>
          </a:xfrm>
          <a:custGeom>
            <a:avLst/>
            <a:gdLst>
              <a:gd name="connsiteX0" fmla="*/ 0 w 2391507"/>
              <a:gd name="connsiteY0" fmla="*/ 0 h 1942294"/>
              <a:gd name="connsiteX1" fmla="*/ 2391507 w 2391507"/>
              <a:gd name="connsiteY1" fmla="*/ 0 h 1942294"/>
              <a:gd name="connsiteX2" fmla="*/ 2391507 w 2391507"/>
              <a:gd name="connsiteY2" fmla="*/ 1942294 h 1942294"/>
              <a:gd name="connsiteX3" fmla="*/ 0 w 2391507"/>
              <a:gd name="connsiteY3" fmla="*/ 1942294 h 19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1507" h="1942294">
                <a:moveTo>
                  <a:pt x="0" y="0"/>
                </a:moveTo>
                <a:lnTo>
                  <a:pt x="2391507" y="0"/>
                </a:lnTo>
                <a:lnTo>
                  <a:pt x="2391507" y="1942294"/>
                </a:lnTo>
                <a:lnTo>
                  <a:pt x="0" y="19422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9970-8913-4F81-8A76-75A41B2A9870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F73C5-81E9-4146-B850-293351181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245C7-3B45-C14B-8A6F-4055080A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A775-58C9-2949-B6DB-A0AF15FEF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BE772-5306-4A40-998A-AD16DBBA3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50AF-85BE-A643-80E4-9E051D2DE76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0BFE-E35F-834A-867F-4410D9490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5DBD4-832D-BF41-9030-F01E9D474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9CE4-EB2F-254E-A937-53A64E7AC3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31" y="-192505"/>
            <a:ext cx="12453405" cy="70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0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357CE9B-BB07-AD4D-AD89-E73329DBFA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solidFill>
            <a:schemeClr val="bg1">
              <a:lumMod val="95000"/>
            </a:schemeClr>
          </a:solidFill>
        </p:spPr>
      </p:pic>
      <p:cxnSp>
        <p:nvCxnSpPr>
          <p:cNvPr id="5" name="Straight Connector 4"/>
          <p:cNvCxnSpPr/>
          <p:nvPr/>
        </p:nvCxnSpPr>
        <p:spPr>
          <a:xfrm>
            <a:off x="827903" y="358346"/>
            <a:ext cx="0" cy="31509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0703" y="778476"/>
            <a:ext cx="354638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103" y="930876"/>
            <a:ext cx="215831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6097" y="1066800"/>
            <a:ext cx="0" cy="3150973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385199" y="541227"/>
            <a:ext cx="0" cy="472645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232203" y="4574409"/>
            <a:ext cx="354638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379822" y="4726808"/>
            <a:ext cx="215831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CE261B5-2EDA-734F-A11F-F6464F837833}"/>
              </a:ext>
            </a:extLst>
          </p:cNvPr>
          <p:cNvSpPr txBox="1"/>
          <p:nvPr/>
        </p:nvSpPr>
        <p:spPr>
          <a:xfrm>
            <a:off x="775813" y="5007574"/>
            <a:ext cx="1019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EVOLUTION OF A LEADER</a:t>
            </a:r>
          </a:p>
          <a:p>
            <a:r>
              <a:rPr lang="zh-TW" altLang="en-US" sz="4800" b="1" dirty="0" smtClean="0">
                <a:solidFill>
                  <a:schemeClr val="bg1"/>
                </a:solidFill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領袖進化論</a:t>
            </a:r>
            <a:endParaRPr lang="zh-TW" altLang="en-US" sz="4800" b="1" dirty="0">
              <a:solidFill>
                <a:schemeClr val="bg1"/>
              </a:solidFill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69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ontserrat Medium" panose="00000600000000000000" pitchFamily="50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51143" y="2894556"/>
            <a:ext cx="7604284" cy="422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follow you because of what you have done for them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大家跟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隨你是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基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於你為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他們的付出</a:t>
            </a:r>
            <a:r>
              <a:rPr lang="en-US" altLang="zh-TW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altLang="zh-TW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en-US" altLang="zh-TW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altLang="zh-TW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Leader is highly effective because of their ability to empower other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領袖的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高效率是因為他們賦予他人能力的特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質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Your commitment to developing leaders insures long-term growth for organization for people and residual income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你致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力於培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養領袖便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能確保團隊夥伴和永續收入的持續成長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  <p:pic>
        <p:nvPicPr>
          <p:cNvPr id="16" name="Picture Placeholder 8">
            <a:extLst>
              <a:ext uri="{FF2B5EF4-FFF2-40B4-BE49-F238E27FC236}">
                <a16:creationId xmlns:a16="http://schemas.microsoft.com/office/drawing/2014/main" id="{60E60739-CD8D-4846-9D19-23E1C7A4F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59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894556"/>
            <a:ext cx="7764044" cy="3639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CAUTION!:</a:t>
            </a: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New people may view you as a “Position” leader because you have had no contact with them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注意！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新加入的夥伴可能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視你為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「掛名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」領袖，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因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為你還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沒有和他們有任何接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觸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]</a:t>
            </a:r>
          </a:p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Walk slowly through the crowd… find ways to touch with everyone</a:t>
            </a:r>
            <a:r>
              <a:rPr lang="en-US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在團隊中放慢腳步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 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找出和每個人保持互動的方法</a:t>
            </a:r>
            <a:endParaRPr 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Continue </a:t>
            </a: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to teach and train the 20 Percenters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持續教導並訓練前</a:t>
            </a:r>
            <a:r>
              <a:rPr lang="en-US" altLang="zh-TW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20%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名的夥伴</a:t>
            </a:r>
          </a:p>
        </p:txBody>
      </p:sp>
      <p:pic>
        <p:nvPicPr>
          <p:cNvPr id="15" name="Picture Placeholder 8">
            <a:extLst>
              <a:ext uri="{FF2B5EF4-FFF2-40B4-BE49-F238E27FC236}">
                <a16:creationId xmlns:a16="http://schemas.microsoft.com/office/drawing/2014/main" id="{41B7ED2E-357A-7D44-8346-2DF6D93E9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80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ontserrat Medium" panose="00000600000000000000" pitchFamily="50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894556"/>
            <a:ext cx="7764044" cy="2157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2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Characteristics that must be mastered on this level to advance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領袖特質必須在此階段完成才能更上一層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9783BF-8172-F541-8B9F-0000ED4DF77E}"/>
              </a:ext>
            </a:extLst>
          </p:cNvPr>
          <p:cNvSpPr txBox="1">
            <a:spLocks/>
          </p:cNvSpPr>
          <p:nvPr/>
        </p:nvSpPr>
        <p:spPr>
          <a:xfrm>
            <a:off x="4320921" y="3927460"/>
            <a:ext cx="7864729" cy="215737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13" lvl="1" indent="-457200" defTabSz="914377">
              <a:lnSpc>
                <a:spcPct val="100000"/>
              </a:lnSpc>
              <a:buFont typeface="+mj-lt"/>
              <a:buAutoNum type="arabicParenR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Realize people are your most valuable asset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了解人是自己最有價值的資產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912813" lvl="1" indent="-457200" defTabSz="914377">
              <a:lnSpc>
                <a:spcPct val="100000"/>
              </a:lnSpc>
              <a:buFont typeface="+mj-lt"/>
              <a:buAutoNum type="arabicParenR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Priority is to develop people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培養人才是當務之急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912813" lvl="1" indent="-457200" defTabSz="914377">
              <a:lnSpc>
                <a:spcPct val="100000"/>
              </a:lnSpc>
              <a:buFont typeface="+mj-lt"/>
              <a:buAutoNum type="arabicParenR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Be a model for others to follow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以身作則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  <p:pic>
        <p:nvPicPr>
          <p:cNvPr id="16" name="Picture Placeholder 8">
            <a:extLst>
              <a:ext uri="{FF2B5EF4-FFF2-40B4-BE49-F238E27FC236}">
                <a16:creationId xmlns:a16="http://schemas.microsoft.com/office/drawing/2014/main" id="{00D9B321-E631-2F4F-A8D1-E6BF97909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06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ontserrat Medium" panose="00000600000000000000" pitchFamily="50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894556"/>
            <a:ext cx="7764044" cy="2157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endParaRPr lang="en-US" sz="22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89783BF-8172-F541-8B9F-0000ED4DF77E}"/>
              </a:ext>
            </a:extLst>
          </p:cNvPr>
          <p:cNvSpPr txBox="1">
            <a:spLocks/>
          </p:cNvSpPr>
          <p:nvPr/>
        </p:nvSpPr>
        <p:spPr>
          <a:xfrm>
            <a:off x="4320921" y="2984684"/>
            <a:ext cx="7864729" cy="215737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13" lvl="1" indent="-457200" defTabSz="914377">
              <a:lnSpc>
                <a:spcPct val="100000"/>
              </a:lnSpc>
              <a:buFont typeface="+mj-lt"/>
              <a:buAutoNum type="arabicParenR" startAt="4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Pareto Principle 20/80 Rule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帕雷托法則：二八定律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912813" lvl="1" indent="-457200" defTabSz="914377">
              <a:lnSpc>
                <a:spcPct val="100000"/>
              </a:lnSpc>
              <a:buFont typeface="+mj-lt"/>
              <a:buAutoNum type="arabicParenR" startAt="4"/>
              <a:tabLst>
                <a:tab pos="3309938" algn="l"/>
              </a:tabLst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Attract other winners/producers to the common goal</a:t>
            </a:r>
            <a:b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吸引其他贏家</a:t>
            </a:r>
            <a:r>
              <a:rPr lang="en-US" altLang="zh-TW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/</a:t>
            </a:r>
            <a:r>
              <a:rPr lang="zh-TW" altLang="en-US" sz="22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有產能者一起達到共同目標</a:t>
            </a:r>
            <a:endParaRPr lang="zh-TW" alt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F96AFDC6-E9F1-7C4E-B3D7-884758AE6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36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NSC – DIRECTOR AND HIGHER PEOPLE DEVELOPMENT (Reproduction)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高級顧問經理級與更高級別的人際發展（複製）</a:t>
            </a:r>
          </a:p>
          <a:p>
            <a:pPr algn="r"/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ontserrat Medium" panose="00000600000000000000" pitchFamily="50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894556"/>
            <a:ext cx="7764044" cy="3649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19" lvl="1" indent="-238119" defTabSz="914377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CAUTION!:</a:t>
            </a: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New people may view you as a “Position” leader because you have had no contact with them</a:t>
            </a:r>
            <a:b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注意！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新加入的夥伴可能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視你為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「掛名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」領袖，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因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為你還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沒有和他們有任何接觸</a:t>
            </a:r>
            <a:r>
              <a:rPr lang="en-US" altLang="zh-TW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]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ct val="1000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Walk slowly through the crowd… find ways to touch with everyone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在團隊中放慢腳步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 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找出和每個人保持互動的方法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ct val="1000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Continue to teach and train the 20 Percenters</a:t>
            </a:r>
            <a:b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持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續教導並訓練前</a:t>
            </a:r>
            <a:r>
              <a:rPr lang="en-US" altLang="zh-TW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20%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名的夥伴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CE686B6-71EE-F843-BB33-368FB2EDE4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349168" y="564377"/>
            <a:ext cx="3924886" cy="4981131"/>
          </a:xfrm>
        </p:spPr>
      </p:pic>
    </p:spTree>
    <p:extLst>
      <p:ext uri="{BB962C8B-B14F-4D97-AF65-F5344CB8AC3E}">
        <p14:creationId xmlns:p14="http://schemas.microsoft.com/office/powerpoint/2010/main" val="4062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A84FB57-0D41-7B40-A650-0952583F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5975" y="-41034"/>
            <a:ext cx="0" cy="3150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4953" y="379096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175" y="531496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4169" y="667420"/>
            <a:ext cx="0" cy="3150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545137" y="548640"/>
            <a:ext cx="0" cy="6093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861700" y="6147220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680617" y="4665358"/>
            <a:ext cx="0" cy="2373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3CE1AB-64AE-9B4E-8D84-1D6915C6AA8C}"/>
              </a:ext>
            </a:extLst>
          </p:cNvPr>
          <p:cNvSpPr txBox="1"/>
          <p:nvPr/>
        </p:nvSpPr>
        <p:spPr>
          <a:xfrm>
            <a:off x="365511" y="548640"/>
            <a:ext cx="7326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AND WITH TIME: PERSONHOOD</a:t>
            </a:r>
          </a:p>
          <a:p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(RESPECT)</a:t>
            </a:r>
          </a:p>
          <a:p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逐漸形成：個人特質</a:t>
            </a:r>
          </a:p>
          <a:p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（尊重）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46C9DD-3AF2-564B-A7EF-E6C352B06965}"/>
              </a:ext>
            </a:extLst>
          </p:cNvPr>
          <p:cNvSpPr/>
          <p:nvPr/>
        </p:nvSpPr>
        <p:spPr>
          <a:xfrm>
            <a:off x="346441" y="2916322"/>
            <a:ext cx="11416934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follow you because of who you are and what you represent</a:t>
            </a:r>
            <a:b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大家跟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隨你是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基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於你本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身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及你所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代表的一切</a:t>
            </a:r>
            <a:r>
              <a:rPr lang="en-US" sz="2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endParaRPr lang="en-US" sz="23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800089" lvl="1" indent="-342900" defTabSz="914377">
              <a:buFont typeface="System Font Regular"/>
              <a:buChar char="–"/>
            </a:pPr>
            <a:r>
              <a:rPr lang="en-US" sz="23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Only a lifetime of proven leadership will allow us to sit at this level</a:t>
            </a:r>
            <a: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3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只有畢生實踐領導能力能讓我們達到這個階段</a:t>
            </a:r>
            <a:endParaRPr lang="en-US" sz="23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buFont typeface="System Font Regular"/>
              <a:buChar char="–"/>
            </a:pPr>
            <a:r>
              <a:rPr lang="en-US" sz="23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Level is reserved for leaders who have spent years growing people </a:t>
            </a:r>
            <a:r>
              <a:rPr lang="en-US" sz="23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and</a:t>
            </a:r>
            <a:r>
              <a:rPr lang="zh-TW" altLang="en-US" sz="23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</a:t>
            </a:r>
            <a:r>
              <a:rPr lang="en-US" sz="23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organizations</a:t>
            </a:r>
            <a: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3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這個階段是專屬於那些多年來不斷培養人才、發展團隊</a:t>
            </a:r>
            <a:r>
              <a:rPr lang="zh-TW" altLang="en-US" sz="23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的領袖</a:t>
            </a:r>
            <a:endParaRPr lang="en-US" sz="23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buFont typeface="System Font Regular"/>
              <a:buChar char="–"/>
            </a:pPr>
            <a:r>
              <a:rPr lang="en-US" sz="23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It is bestowed by the people</a:t>
            </a:r>
            <a: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3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3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這個境界是大家所賦予的</a:t>
            </a:r>
          </a:p>
        </p:txBody>
      </p:sp>
    </p:spTree>
    <p:extLst>
      <p:ext uri="{BB962C8B-B14F-4D97-AF65-F5344CB8AC3E}">
        <p14:creationId xmlns:p14="http://schemas.microsoft.com/office/powerpoint/2010/main" val="15459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A84FB57-0D41-7B40-A650-0952583F5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5975" y="-41034"/>
            <a:ext cx="0" cy="3150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44953" y="379096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175" y="531496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4169" y="667420"/>
            <a:ext cx="0" cy="31509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545137" y="548640"/>
            <a:ext cx="0" cy="6093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861700" y="6147220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680617" y="4665358"/>
            <a:ext cx="0" cy="23735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3CE1AB-64AE-9B4E-8D84-1D6915C6AA8C}"/>
              </a:ext>
            </a:extLst>
          </p:cNvPr>
          <p:cNvSpPr txBox="1"/>
          <p:nvPr/>
        </p:nvSpPr>
        <p:spPr>
          <a:xfrm>
            <a:off x="365511" y="548640"/>
            <a:ext cx="7326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AND WITH TIME: PERSONHOOD</a:t>
            </a:r>
          </a:p>
          <a:p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(RESPECT)</a:t>
            </a:r>
          </a:p>
          <a:p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逐漸形成：個人特質</a:t>
            </a:r>
          </a:p>
          <a:p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（尊重）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46C9DD-3AF2-564B-A7EF-E6C352B06965}"/>
              </a:ext>
            </a:extLst>
          </p:cNvPr>
          <p:cNvSpPr/>
          <p:nvPr/>
        </p:nvSpPr>
        <p:spPr>
          <a:xfrm>
            <a:off x="407279" y="2461218"/>
            <a:ext cx="11107701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Characteristics that define this level of Leadership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階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段領袖的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特質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 never squander an opportunity to LEAD at the base level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你總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是把握每一次機會領導基層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Your followers are loyal and sacrificial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你的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跟隨者忠心耿耿且樂於犧牲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 have become a statesman/consultant and are sought out by others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+mn-ea"/>
                <a:cs typeface="Verdana" charset="0"/>
              </a:rPr>
              <a:t>你已成為代言人</a:t>
            </a:r>
            <a:r>
              <a:rPr lang="en-US" altLang="zh-TW" sz="2400" dirty="0" smtClean="0">
                <a:latin typeface="+mn-ea"/>
                <a:cs typeface="Verdana" charset="0"/>
              </a:rPr>
              <a:t>/</a:t>
            </a:r>
            <a:r>
              <a:rPr lang="zh-TW" altLang="en-US" sz="2400" dirty="0" smtClean="0">
                <a:latin typeface="+mn-ea"/>
                <a:cs typeface="Verdana" charset="0"/>
              </a:rPr>
              <a:t>顧問且廣被追隨</a:t>
            </a:r>
            <a:endParaRPr lang="en-US" sz="2400" dirty="0" smtClean="0">
              <a:latin typeface="+mn-ea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Greatest joy comes from watching others grow and develop</a:t>
            </a:r>
            <a:r>
              <a:rPr lang="en-US" sz="24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+mn-ea"/>
                <a:cs typeface="Verdana" charset="0"/>
              </a:rPr>
              <a:t>你最大的快樂來自看到別人的成長和進步</a:t>
            </a:r>
            <a:endParaRPr lang="en-US" sz="2400" dirty="0" smtClean="0">
              <a:latin typeface="+mn-ea"/>
              <a:cs typeface="Verdana" charset="0"/>
            </a:endParaRPr>
          </a:p>
          <a:p>
            <a:pPr marL="800080" lvl="2" indent="-342891" defTabSz="914377">
              <a:lnSpc>
                <a:spcPts val="2200"/>
              </a:lnSpc>
              <a:buFont typeface=".AppleSystemUIFont"/>
              <a:buChar char="–"/>
            </a:pPr>
            <a:r>
              <a:rPr lang="en-US" sz="24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 </a:t>
            </a:r>
            <a:r>
              <a:rPr lang="en-US" sz="24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transcend the organization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你使</a:t>
            </a: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團隊超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</a:t>
            </a:r>
            <a:endParaRPr lang="zh-TW" alt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125B95-B692-2042-B328-A90C69E2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14" y="5180346"/>
            <a:ext cx="114161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400" b="1" spc="600" dirty="0">
                <a:ea typeface="Microsoft JhengHei UI" panose="020B0604030504040204" pitchFamily="34" charset="-120"/>
                <a:cs typeface="Helvetica Neue" panose="02000503000000020004" pitchFamily="2" charset="0"/>
              </a:rPr>
              <a:t>INSIGHTS ON THE LEADERSHIP</a:t>
            </a:r>
          </a:p>
          <a:p>
            <a:pPr algn="ctr" defTabSz="914377"/>
            <a:r>
              <a:rPr lang="zh-TW" altLang="en-US" sz="4800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領導能力的剖析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6576" y="4178105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5648" y="4683171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143" y="4835571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770" y="4944007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77B69F7-687C-4D4A-A61E-BB298D9A405F}"/>
              </a:ext>
            </a:extLst>
          </p:cNvPr>
          <p:cNvSpPr txBox="1">
            <a:spLocks/>
          </p:cNvSpPr>
          <p:nvPr/>
        </p:nvSpPr>
        <p:spPr>
          <a:xfrm>
            <a:off x="6483907" y="374693"/>
            <a:ext cx="5686425" cy="49116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The higher you go, the longer it takes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越往高處、費時越久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The higher you go, the higher the level of commitment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越往高處、責任越重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The higher you go, the easier it is to lead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越往高處、帶領越簡易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The higher you go, the greater the growth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越往高處、成長越大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You never leave the base level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你從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未離開第一階段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For your leadership to remain effective, it is essential that you take other influencers with you to higher </a:t>
            </a:r>
            <a:r>
              <a:rPr lang="en-US" sz="1800" dirty="0" smtClean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levels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　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　你的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領導能力如要持續作用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，你一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定要帶著其他有影響力的人一起往高處前進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1800"/>
              </a:lnSpc>
            </a:pPr>
            <a:r>
              <a:rPr lang="en-US" sz="1800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You must know what level you are on at this moment</a:t>
            </a:r>
            <a: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/>
            </a:r>
            <a:br>
              <a:rPr 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此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時你必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須知道自己處於哪一個階段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9A8C5BA-12F9-3049-86C4-81CAFEF4E9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12744" r="11785" b="6902"/>
          <a:stretch/>
        </p:blipFill>
        <p:spPr>
          <a:xfrm>
            <a:off x="325648" y="0"/>
            <a:ext cx="5567926" cy="3995225"/>
          </a:xfrm>
        </p:spPr>
      </p:pic>
    </p:spTree>
    <p:extLst>
      <p:ext uri="{BB962C8B-B14F-4D97-AF65-F5344CB8AC3E}">
        <p14:creationId xmlns:p14="http://schemas.microsoft.com/office/powerpoint/2010/main" val="33890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125B95-B692-2042-B328-A90C69E2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14" y="5180346"/>
            <a:ext cx="114161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400" b="1" spc="600" dirty="0">
                <a:ea typeface="Microsoft JhengHei UI" panose="020B0604030504040204" pitchFamily="34" charset="-120"/>
                <a:cs typeface="Helvetica Neue" panose="02000503000000020004" pitchFamily="2" charset="0"/>
              </a:rPr>
              <a:t>MY BASIC 5 OF BEING A LEADER</a:t>
            </a:r>
          </a:p>
          <a:p>
            <a:pPr algn="ctr" defTabSz="914377"/>
            <a:r>
              <a:rPr lang="zh-TW" altLang="en-US" sz="4800" b="1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身</a:t>
            </a:r>
            <a:r>
              <a:rPr lang="zh-TW" altLang="en-US" sz="4800" b="1" spc="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為領袖的</a:t>
            </a:r>
            <a:r>
              <a:rPr lang="zh-TW" altLang="en-US" sz="4800" b="1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成功五要訣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6576" y="4178105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5648" y="4683171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143" y="4835571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770" y="4944007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DE8519-5E2C-6648-9E1F-BF6AB75C235A}"/>
              </a:ext>
            </a:extLst>
          </p:cNvPr>
          <p:cNvSpPr txBox="1">
            <a:spLocks/>
          </p:cNvSpPr>
          <p:nvPr/>
        </p:nvSpPr>
        <p:spPr>
          <a:xfrm>
            <a:off x="6190833" y="208732"/>
            <a:ext cx="6001168" cy="497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Do your job with consistent excellence!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持續表現傑出！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Implementing the 20/80 Rule is the Rule!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視執行二八定律為唯一定律！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Don’t let GO of “BIG MO!”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把握「巨大動能」！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Know and do things that give high return!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了解並執行投資報酬率高的活動！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lnSpc>
                <a:spcPts val="2600"/>
              </a:lnSpc>
              <a:buNone/>
            </a:pPr>
            <a:r>
              <a:rPr lang="en-US" dirty="0">
                <a:latin typeface="Calibri" panose="020F0502020204030204" pitchFamily="34" charset="0"/>
                <a:ea typeface="Microsoft JhengHei UI" panose="020B0604030504040204" pitchFamily="34" charset="-120"/>
                <a:cs typeface="Verdana" charset="0"/>
              </a:rPr>
              <a:t>Realize people are your most valuable resource – EMPOWER!</a:t>
            </a:r>
          </a:p>
          <a:p>
            <a:pPr marL="0" indent="0" defTabSz="914377">
              <a:lnSpc>
                <a:spcPts val="2600"/>
              </a:lnSpc>
              <a:buNone/>
            </a:pP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知曉人們就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是你最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珍貴的資產 － 賦予力量！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FFBFD6F-7F6D-624A-9AFC-6BBF401AA5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r="2097" b="698"/>
          <a:stretch/>
        </p:blipFill>
        <p:spPr>
          <a:xfrm>
            <a:off x="325648" y="0"/>
            <a:ext cx="5567926" cy="3995225"/>
          </a:xfrm>
        </p:spPr>
      </p:pic>
    </p:spTree>
    <p:extLst>
      <p:ext uri="{BB962C8B-B14F-4D97-AF65-F5344CB8AC3E}">
        <p14:creationId xmlns:p14="http://schemas.microsoft.com/office/powerpoint/2010/main" val="1888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5B90301-BFF9-7843-9306-BABCC1A2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14" y="4887735"/>
            <a:ext cx="4967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LEADERSHIP</a:t>
            </a:r>
          </a:p>
          <a:p>
            <a:r>
              <a:rPr lang="zh-TW" altLang="en-US" sz="4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領導能力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25648" y="4683171"/>
            <a:ext cx="354638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5838EADA-FB10-0145-9DA7-1F33365A7D14}"/>
              </a:ext>
            </a:extLst>
          </p:cNvPr>
          <p:cNvSpPr txBox="1">
            <a:spLocks/>
          </p:cNvSpPr>
          <p:nvPr/>
        </p:nvSpPr>
        <p:spPr>
          <a:xfrm>
            <a:off x="6190833" y="312913"/>
            <a:ext cx="5994817" cy="23948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The higher level of leadership… the greater the effectiveness</a:t>
            </a:r>
            <a:r>
              <a:rPr lang="zh-TW" altLang="en-US" sz="15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　　　　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導能力越強，效率越高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Leadership develops daily, not in a day</a:t>
            </a:r>
            <a:r>
              <a:rPr lang="en-US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6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領導能力是每天培養，而非一蹴可幾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Collection </a:t>
            </a:r>
            <a:r>
              <a:rPr lang="en-US" sz="1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of skills over time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日積月累學得的能力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It has many faces:</a:t>
            </a:r>
            <a: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6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包含的層面很廣：</a:t>
            </a:r>
          </a:p>
          <a:p>
            <a:pPr defTabSz="914377"/>
            <a:endParaRPr lang="en-US" sz="16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CAF7871-BB64-4046-A628-2F376DEDDD15}"/>
              </a:ext>
            </a:extLst>
          </p:cNvPr>
          <p:cNvSpPr txBox="1">
            <a:spLocks/>
          </p:cNvSpPr>
          <p:nvPr/>
        </p:nvSpPr>
        <p:spPr>
          <a:xfrm>
            <a:off x="5931141" y="2677541"/>
            <a:ext cx="7531457" cy="230335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Respect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尊重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Experience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經驗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Emotional Strength</a:t>
            </a:r>
            <a:r>
              <a:rPr lang="en-US" sz="1800" dirty="0" smtClean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 smtClean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情感力量</a:t>
            </a:r>
            <a:endParaRPr lang="en-US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Timing</a:t>
            </a:r>
            <a:r>
              <a:rPr lang="en-US" sz="1800" dirty="0" smtClean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 smtClean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時間</a:t>
            </a:r>
            <a:endParaRPr lang="en-US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People Skills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應對技巧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Discipline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紀律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Vision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洞察力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1800" dirty="0">
                <a:latin typeface="Calibri" panose="020F0502020204030204" pitchFamily="34" charset="0"/>
                <a:ea typeface="Helvetica Neue Thin" panose="020B0403020202020204" pitchFamily="34" charset="0"/>
                <a:cs typeface="Verdana" charset="0"/>
              </a:rPr>
              <a:t>Momentum</a:t>
            </a:r>
            <a: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  <a:t/>
            </a:r>
            <a:br>
              <a:rPr lang="en-US" sz="1800" dirty="0">
                <a:latin typeface="Helvetica Neue Thin" panose="020B0403020202020204" pitchFamily="34" charset="0"/>
                <a:ea typeface="Helvetica Neue Thin" panose="020B0403020202020204" pitchFamily="34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動能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7128F1E-CDD3-C545-98C7-ACD7C3CA5735}"/>
              </a:ext>
            </a:extLst>
          </p:cNvPr>
          <p:cNvSpPr txBox="1">
            <a:spLocks/>
          </p:cNvSpPr>
          <p:nvPr/>
        </p:nvSpPr>
        <p:spPr>
          <a:xfrm>
            <a:off x="6528181" y="5234474"/>
            <a:ext cx="5788133" cy="4995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914377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The first person you must lead, IS YOU!</a:t>
            </a:r>
            <a:br>
              <a:rPr lang="en-US" sz="1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你第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一個必須帶領的人，就</a:t>
            </a:r>
            <a:r>
              <a:rPr lang="zh-TW" altLang="en-US" sz="1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是你自</a:t>
            </a:r>
            <a:r>
              <a: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己！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6514F7DA-74A9-8D48-BE67-AC998A28DF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r="648"/>
          <a:stretch/>
        </p:blipFill>
        <p:spPr>
          <a:xfrm>
            <a:off x="622906" y="0"/>
            <a:ext cx="5567926" cy="3995225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43DBC2-C1F1-8B4A-831B-055766D0F88B}"/>
              </a:ext>
            </a:extLst>
          </p:cNvPr>
          <p:cNvGrpSpPr/>
          <p:nvPr/>
        </p:nvGrpSpPr>
        <p:grpSpPr>
          <a:xfrm>
            <a:off x="325648" y="4178105"/>
            <a:ext cx="3546389" cy="3058097"/>
            <a:chOff x="325648" y="4178105"/>
            <a:chExt cx="3546389" cy="305809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9B46DA-1DD8-F64B-B0B9-4D48833F0EDB}"/>
                </a:ext>
              </a:extLst>
            </p:cNvPr>
            <p:cNvCxnSpPr/>
            <p:nvPr/>
          </p:nvCxnSpPr>
          <p:spPr>
            <a:xfrm>
              <a:off x="726576" y="4178105"/>
              <a:ext cx="0" cy="24199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ED1D337-3B9D-2E43-8ED3-DDFAD2DFAB5C}"/>
                </a:ext>
              </a:extLst>
            </p:cNvPr>
            <p:cNvCxnSpPr/>
            <p:nvPr/>
          </p:nvCxnSpPr>
          <p:spPr>
            <a:xfrm>
              <a:off x="325648" y="4683171"/>
              <a:ext cx="35463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17E146B-AA26-D145-870D-8ADB5B570A7E}"/>
                </a:ext>
              </a:extLst>
            </p:cNvPr>
            <p:cNvCxnSpPr/>
            <p:nvPr/>
          </p:nvCxnSpPr>
          <p:spPr>
            <a:xfrm>
              <a:off x="914143" y="4835571"/>
              <a:ext cx="21583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7654BD-E5E6-6446-B8FA-FEBC59DD2076}"/>
                </a:ext>
              </a:extLst>
            </p:cNvPr>
            <p:cNvCxnSpPr/>
            <p:nvPr/>
          </p:nvCxnSpPr>
          <p:spPr>
            <a:xfrm>
              <a:off x="594770" y="4944007"/>
              <a:ext cx="0" cy="22921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5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7125B95-B692-2042-B328-A90C69E2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14" y="5180346"/>
            <a:ext cx="114161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400" b="1" spc="600" dirty="0">
                <a:ea typeface="Helvetica Neue Light" panose="02000403000000020004" pitchFamily="2" charset="0"/>
                <a:cs typeface="Helvetica Neue" panose="02000503000000020004" pitchFamily="2" charset="0"/>
              </a:rPr>
              <a:t>EVOLUTION OF A UFO LEADER</a:t>
            </a:r>
          </a:p>
          <a:p>
            <a:pPr algn="ctr" defTabSz="914377"/>
            <a:r>
              <a:rPr lang="zh-TW" altLang="en-US" sz="4400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超連鎖店</a:t>
            </a:r>
            <a:r>
              <a:rPr lang="zh-TW" altLang="en-US" sz="4400" spc="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主領袖進</a:t>
            </a:r>
            <a:r>
              <a:rPr lang="zh-TW" altLang="en-US" sz="4400" spc="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Helvetica Neue" panose="02000503000000020004" pitchFamily="2" charset="0"/>
              </a:rPr>
              <a:t>化論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412F6-25A8-484B-9D12-9268634D581A}"/>
              </a:ext>
            </a:extLst>
          </p:cNvPr>
          <p:cNvGrpSpPr/>
          <p:nvPr/>
        </p:nvGrpSpPr>
        <p:grpSpPr>
          <a:xfrm>
            <a:off x="325648" y="4178105"/>
            <a:ext cx="3546389" cy="3058097"/>
            <a:chOff x="325648" y="4178105"/>
            <a:chExt cx="3546389" cy="30580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26576" y="4178105"/>
              <a:ext cx="0" cy="24199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5648" y="4683171"/>
              <a:ext cx="354638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143" y="4835571"/>
              <a:ext cx="21583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4770" y="4944007"/>
              <a:ext cx="0" cy="22921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077B69F7-687C-4D4A-A61E-BB298D9A405F}"/>
              </a:ext>
            </a:extLst>
          </p:cNvPr>
          <p:cNvSpPr txBox="1">
            <a:spLocks/>
          </p:cNvSpPr>
          <p:nvPr/>
        </p:nvSpPr>
        <p:spPr>
          <a:xfrm>
            <a:off x="6002277" y="260393"/>
            <a:ext cx="6318313" cy="4997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ts val="16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  <a:t>UFO – EXECUTIVE COORDINATOR (EC)</a:t>
            </a:r>
            <a:b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</a:br>
            <a:r>
              <a:rPr lang="en-US" sz="1600" b="1" u="sng" dirty="0">
                <a:latin typeface="Calibri" panose="020F0502020204030204" pitchFamily="34" charset="0"/>
                <a:ea typeface="Helvetica Neue Light" panose="02000403000000020004" pitchFamily="2" charset="0"/>
              </a:rPr>
              <a:t>Position (Right)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超連鎖店主 － 經理級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(EC)</a:t>
            </a:r>
            <a:b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</a:t>
            </a:r>
            <a:r>
              <a:rPr lang="zh-TW" altLang="en-US" sz="16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（權</a:t>
            </a: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力</a:t>
            </a:r>
            <a:r>
              <a:rPr lang="zh-TW" altLang="en-US" sz="1600" b="1" u="sng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）</a:t>
            </a:r>
            <a:endParaRPr lang="en-US" sz="16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defTabSz="914377">
              <a:lnSpc>
                <a:spcPts val="16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  <a:t>EC – PROFESSIONAL COORDINATOR (PC)</a:t>
            </a:r>
          </a:p>
          <a:p>
            <a:pPr algn="ctr" defTabSz="914377">
              <a:lnSpc>
                <a:spcPts val="1600"/>
              </a:lnSpc>
            </a:pPr>
            <a:r>
              <a:rPr lang="en-US" sz="1600" b="1" u="sng" dirty="0">
                <a:latin typeface="Calibri" panose="020F0502020204030204" pitchFamily="34" charset="0"/>
                <a:ea typeface="Helvetica Neue Light" panose="02000403000000020004" pitchFamily="2" charset="0"/>
              </a:rPr>
              <a:t>Permission (Relationships)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經理級 － 專業經理級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(PC)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授權（人際關係）</a:t>
            </a:r>
            <a:endParaRPr lang="en-US" sz="18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defTabSz="914377">
              <a:lnSpc>
                <a:spcPts val="16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  <a:t>PC – NATIONAL SUPERVISING COORDINATOR (NSC)</a:t>
            </a:r>
          </a:p>
          <a:p>
            <a:pPr algn="ctr" defTabSz="914377">
              <a:lnSpc>
                <a:spcPts val="1600"/>
              </a:lnSpc>
            </a:pPr>
            <a:r>
              <a:rPr lang="en-US" sz="1600" b="1" u="sng" dirty="0">
                <a:latin typeface="Calibri" panose="020F0502020204030204" pitchFamily="34" charset="0"/>
                <a:ea typeface="Helvetica Neue Light" panose="02000403000000020004" pitchFamily="2" charset="0"/>
              </a:rPr>
              <a:t>Production (Results)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專業經理級 － 總顧問經理級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(NSC)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產能（效果）</a:t>
            </a:r>
            <a:endParaRPr lang="en-US" sz="1800" b="1" u="sng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defTabSz="914377">
              <a:lnSpc>
                <a:spcPts val="16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</a:rPr>
              <a:t>NSC – DIRECTOR AND HIGHER</a:t>
            </a:r>
          </a:p>
          <a:p>
            <a:pPr algn="ctr" defTabSz="914377">
              <a:lnSpc>
                <a:spcPts val="1600"/>
              </a:lnSpc>
            </a:pPr>
            <a:r>
              <a:rPr lang="en-US" sz="1600" b="1" u="sng" dirty="0">
                <a:latin typeface="Calibri" panose="020F0502020204030204" pitchFamily="34" charset="0"/>
                <a:ea typeface="Helvetica Neue Light" panose="02000403000000020004" pitchFamily="2" charset="0"/>
              </a:rPr>
              <a:t>People Development (Reproduction)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總顧問經理級 － 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高級顧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問經理級（含以上）</a:t>
            </a:r>
          </a:p>
          <a:p>
            <a:pPr algn="ctr" defTabSz="914377">
              <a:lnSpc>
                <a:spcPts val="1600"/>
              </a:lnSpc>
            </a:pPr>
            <a:r>
              <a:rPr lang="zh-TW" altLang="en-US" sz="1600" b="1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人際發展（複製）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E6F8FE3-4040-AC40-B72F-A71767016CE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3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65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921" y="396198"/>
            <a:ext cx="7346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UFO – EXECUTIVE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(EC) Position (RIGHT)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超連鎖店主 － 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位置（右邊）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581366" y="2574369"/>
            <a:ext cx="7604284" cy="4283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follow you because they feel they have </a:t>
            </a:r>
            <a:r>
              <a:rPr lang="en-US" sz="26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to</a:t>
            </a:r>
            <a:r>
              <a:rPr lang="zh-TW" altLang="en-US" sz="26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> 　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家跟</a:t>
            </a:r>
            <a:r>
              <a:rPr lang="zh-TW" altLang="en-US" sz="26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隨你是</a:t>
            </a:r>
            <a:r>
              <a:rPr lang="zh-TW" altLang="en-US" sz="26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因為覺得有必要</a:t>
            </a:r>
            <a:endParaRPr lang="en-US" sz="26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0" indent="0" defTabSz="914377">
              <a:buNone/>
            </a:pPr>
            <a:endParaRPr lang="en-US" sz="26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685783" lvl="1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Can not extend influence beyond title</a:t>
            </a:r>
            <a:b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影響力僅限於職稱之內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Get into territorial rights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陷入權力劃分</a:t>
            </a:r>
            <a:endParaRPr lang="en-US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r>
              <a:rPr lang="en-US" sz="26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Into tradition, organizational charts</a:t>
            </a: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4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限於傳統組織圖</a:t>
            </a:r>
            <a:r>
              <a:rPr lang="zh-TW" altLang="en-US" sz="24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內</a:t>
            </a:r>
            <a:endParaRPr lang="en-US" altLang="zh-TW" sz="24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/>
            <a:endParaRPr lang="en-US" sz="10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457189" lvl="1" indent="0" defTabSz="914377">
              <a:buNone/>
            </a:pPr>
            <a:r>
              <a:rPr lang="en-US" baseline="30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>*</a:t>
            </a:r>
            <a:r>
              <a:rPr lang="en-US" baseline="30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These habits are not negative unless they become only basis for authority</a:t>
            </a:r>
          </a:p>
          <a:p>
            <a:pPr marL="457189" lvl="1" indent="0" defTabSz="914377">
              <a:buNone/>
            </a:pPr>
            <a:r>
              <a:rPr lang="zh-TW" altLang="en-US" baseline="30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>*</a:t>
            </a:r>
            <a:r>
              <a:rPr lang="zh-TW" altLang="en-US" baseline="30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這些習慣並非負面，除非它們成為權力的基礎</a:t>
            </a:r>
          </a:p>
        </p:txBody>
      </p:sp>
      <p:pic>
        <p:nvPicPr>
          <p:cNvPr id="54" name="Picture Placeholder 50">
            <a:extLst>
              <a:ext uri="{FF2B5EF4-FFF2-40B4-BE49-F238E27FC236}">
                <a16:creationId xmlns:a16="http://schemas.microsoft.com/office/drawing/2014/main" id="{6D7F11B6-8696-2B44-8955-01F9B63CE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47488"/>
          <a:stretch/>
        </p:blipFill>
        <p:spPr>
          <a:xfrm>
            <a:off x="396035" y="602361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9BB9459-51BC-5B4B-92CA-0B6E63B8BC92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412B323-5D04-E145-84BF-141B06E85E0C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94E5CCD-DB17-EA4A-85E1-84C5D71D0257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921" y="397694"/>
            <a:ext cx="7348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UFO – EXECUTIVE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(EC) Position (RIGHT)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超連鎖店主 － 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位置（右邊）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21606" y="2223828"/>
            <a:ext cx="7764044" cy="4634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Leadership is based on TITLE </a:t>
            </a:r>
            <a:r>
              <a:rPr lang="en-US" sz="2000" u="sng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not</a:t>
            </a: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TALENT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領導能力是出於職稱</a:t>
            </a:r>
            <a:r>
              <a:rPr lang="zh-TW" altLang="en-US" sz="2000" u="sng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而非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天份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28594" indent="-228594" defTabSz="914377">
              <a:lnSpc>
                <a:spcPts val="22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Have difficulty working with volunteers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很難和志工合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作</a:t>
            </a:r>
            <a:endParaRPr lang="en-US" sz="2000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Volunteers… no monetary leverage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義工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沒有金錢誘因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White collar… want to participate in decision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白領階級</a:t>
            </a:r>
            <a:r>
              <a:rPr lang="en-US" altLang="zh-TW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想要參與決策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Younger people… unimpressed with symbols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較年輕的一群</a:t>
            </a:r>
            <a:r>
              <a:rPr lang="en-US" altLang="zh-TW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...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對權力的象徵無動於衷</a:t>
            </a:r>
            <a:r>
              <a:rPr lang="en-US" altLang="zh-TW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altLang="zh-TW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endParaRPr lang="en-US" sz="1000" dirty="0" smtClean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CAUTION!:</a:t>
            </a:r>
            <a:r>
              <a:rPr lang="en-US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Longer you stay here the lower the morale and the higher the turnover…</a:t>
            </a:r>
            <a:r>
              <a:rPr lang="en-US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i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注意！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你停留在這個階段越久，士氣越低落且人事變動率越高</a:t>
            </a:r>
            <a:r>
              <a:rPr lang="en-US" altLang="zh-TW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…</a:t>
            </a:r>
            <a:endParaRPr lang="en-US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457189" lvl="1" indent="0" defTabSz="914377">
              <a:lnSpc>
                <a:spcPts val="2200"/>
              </a:lnSpc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  <a:cs typeface="Verdana" charset="0"/>
            </a:endParaRPr>
          </a:p>
        </p:txBody>
      </p:sp>
      <p:pic>
        <p:nvPicPr>
          <p:cNvPr id="15" name="Picture Placeholder 50">
            <a:extLst>
              <a:ext uri="{FF2B5EF4-FFF2-40B4-BE49-F238E27FC236}">
                <a16:creationId xmlns:a16="http://schemas.microsoft.com/office/drawing/2014/main" id="{E5BD81C2-D348-6C45-A3D8-37F4BCE65B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47488"/>
          <a:stretch/>
        </p:blipFill>
        <p:spPr>
          <a:xfrm>
            <a:off x="396035" y="602361"/>
            <a:ext cx="3924886" cy="4981131"/>
          </a:xfrm>
          <a:custGeom>
            <a:avLst/>
            <a:gdLst>
              <a:gd name="connsiteX0" fmla="*/ 0 w 3924886"/>
              <a:gd name="connsiteY0" fmla="*/ 0 h 4981131"/>
              <a:gd name="connsiteX1" fmla="*/ 3924886 w 3924886"/>
              <a:gd name="connsiteY1" fmla="*/ 0 h 4981131"/>
              <a:gd name="connsiteX2" fmla="*/ 3924886 w 3924886"/>
              <a:gd name="connsiteY2" fmla="*/ 4981131 h 4981131"/>
              <a:gd name="connsiteX3" fmla="*/ 0 w 3924886"/>
              <a:gd name="connsiteY3" fmla="*/ 4981131 h 498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4886" h="4981131">
                <a:moveTo>
                  <a:pt x="0" y="0"/>
                </a:moveTo>
                <a:lnTo>
                  <a:pt x="3924886" y="0"/>
                </a:lnTo>
                <a:lnTo>
                  <a:pt x="3924886" y="4981131"/>
                </a:lnTo>
                <a:lnTo>
                  <a:pt x="0" y="4981131"/>
                </a:lnTo>
                <a:close/>
              </a:path>
            </a:pathLst>
          </a:cu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5102B6-6266-BC49-9D1C-74DE5CE2A19E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8ED573-0E31-7846-91B4-528899ECDDAC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C07E8B-DEA8-F142-8358-9AFB17549A3F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2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0921" y="392975"/>
            <a:ext cx="7346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UFO – EXECUTIVE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(EC) Position (RIGHT)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超連鎖店主 － 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位置（右邊）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581366" y="2378787"/>
            <a:ext cx="7604284" cy="4112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0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Characteristics that must be exhibited with excellence to advance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必須展現傑出領袖特質才能更上一層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Know your job description thoroughly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徹底了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解你的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工作內容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Know the history of organization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了解團隊歷史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Be a team player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有團隊精神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Accept responsibility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承擔責任</a:t>
            </a:r>
            <a:endParaRPr lang="en-US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Do your job with consistent excellence</a:t>
            </a:r>
            <a:r>
              <a:rPr lang="en-US" sz="18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 smtClean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持續表現傑出</a:t>
            </a:r>
            <a:endParaRPr lang="en-US" sz="1800" dirty="0" smtClean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 smtClean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Do </a:t>
            </a: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more than expected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做額外的工作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20E59B-F102-BA49-8BF1-EFA3BCED8DB0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7BB25C-865C-584B-A617-9806AC019188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D2B94D-D1A6-E54D-AB57-ED3B8FECE13C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E5C6CB8-4E60-3C44-BC00-FCDBEE65A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14962" r="5752" b="1022"/>
          <a:stretch/>
        </p:blipFill>
        <p:spPr>
          <a:xfrm>
            <a:off x="407278" y="602362"/>
            <a:ext cx="3911787" cy="50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1607" y="405249"/>
            <a:ext cx="7235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EC – PROFESSIONAL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(PC) Permission (Relationships)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經理級 － 專業經理級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授權（人際關係）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562799" y="2214912"/>
            <a:ext cx="7604284" cy="4283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follow you because they want to</a:t>
            </a:r>
            <a:b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大家跟</a:t>
            </a:r>
            <a:r>
              <a:rPr lang="zh-TW" altLang="en-US" sz="20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隨你是</a:t>
            </a: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基於自願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Allows you to influence beyond title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影響力超越職稱範圍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People work with you when they are not obligated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大家在責任範圍外還願意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和你合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作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Donates time, energy and focus on follower’s needs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花額外的時間、精力並重視跟隨者的需求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5783" lvl="1" indent="-228594" defTabSz="914377">
              <a:lnSpc>
                <a:spcPts val="2200"/>
              </a:lnSpc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You can love people without leading them, But you can not lead people without loving them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你可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以愛大家而不領導大家，但</a:t>
            </a:r>
            <a:r>
              <a:rPr lang="zh-TW" altLang="en-US" sz="180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是你無</a:t>
            </a: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法不愛大家而領導大家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238119" lvl="1" indent="-238119" defTabSz="914377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CAUTION!:</a:t>
            </a: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 Staying too long at this level without rising will cause your highly motivated people to become restless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i="1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注意！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在這個階段停留太久而沒有進展會</a:t>
            </a:r>
            <a:r>
              <a:rPr lang="zh-TW" altLang="en-US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讓你有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強烈意願的跟隨者變得焦躁不安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541A7F-46AE-084B-8B52-1DE92D423151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A3C8D9-49AE-354C-9DE8-9247D34F94C0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4BE4FC-3314-A740-AC79-EBFCF714E4F2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79CF6AE-E16E-EF46-A1A8-33C3BB839C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14962" r="5752" b="1022"/>
          <a:stretch/>
        </p:blipFill>
        <p:spPr>
          <a:xfrm>
            <a:off x="407278" y="602362"/>
            <a:ext cx="3911787" cy="50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2726" y="393958"/>
            <a:ext cx="7217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EC – PROFESSIONAL COORDINATOR </a:t>
            </a:r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(PC) Permission (Relationships)</a:t>
            </a:r>
          </a:p>
          <a:p>
            <a:pPr algn="r"/>
            <a:r>
              <a:rPr lang="zh-TW" altLang="en-US" sz="2800" dirty="0" smtClean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經理級 － 專業經理級</a:t>
            </a:r>
            <a:r>
              <a:rPr lang="en-US" altLang="zh-TW" sz="2800" dirty="0" smtClean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 smtClean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PC)</a:t>
            </a:r>
          </a:p>
          <a:p>
            <a:pPr algn="r"/>
            <a:r>
              <a:rPr lang="zh-TW" altLang="en-US" sz="2800" dirty="0" smtClean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授權（人際關係）</a:t>
            </a:r>
            <a:endParaRPr lang="zh-TW" altLang="en-US" sz="2800" dirty="0">
              <a:effectLst>
                <a:outerShdw blurRad="63500" algn="ctr" rotWithShape="0">
                  <a:schemeClr val="bg1">
                    <a:lumMod val="50000"/>
                    <a:alpha val="50000"/>
                  </a:scheme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581366" y="2328108"/>
            <a:ext cx="7604284" cy="4556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2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Characteristic’s that must be mastered on this level to advance</a:t>
            </a:r>
            <a: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2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2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領袖特質必須在此階段完成才能更上一層</a:t>
            </a:r>
            <a:endParaRPr lang="en-US" sz="22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Possess a genuine love for people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具真誠愛人的心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Make those who work with you more successful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讓與自己合作的人更成功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See through other peoples eyes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能設身處地為他人著想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Do “win-win” or don’t do it at all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一定要「雙贏」，否則就不做</a:t>
            </a:r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Include others in your journey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讓別人參與自己的旅程</a:t>
            </a:r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800089" lvl="1" indent="-342900" defTabSz="914377">
              <a:lnSpc>
                <a:spcPts val="2200"/>
              </a:lnSpc>
              <a:buFont typeface="System Font Regular"/>
              <a:buChar char="–"/>
            </a:pPr>
            <a:r>
              <a:rPr lang="en-US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Deal wisely with difficult people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‘’</a:t>
            </a:r>
            <a:r>
              <a: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適當應對棘手對象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09D151-6F3F-154B-93D8-F66828D0CBDC}"/>
              </a:ext>
            </a:extLst>
          </p:cNvPr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24EE34-5349-424C-AEA7-BB3B98629740}"/>
              </a:ext>
            </a:extLst>
          </p:cNvPr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7F165D7-EA3E-C146-8F94-4D5D88FE76C6}"/>
              </a:ext>
            </a:extLst>
          </p:cNvPr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4D22BB4-3CE0-6142-9E0E-1D51601AFB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1" t="14962" r="5752" b="1022"/>
          <a:stretch/>
        </p:blipFill>
        <p:spPr>
          <a:xfrm>
            <a:off x="407278" y="602362"/>
            <a:ext cx="3911787" cy="50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6524ECD-9632-4A49-8AD4-8F50F2451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73" y="405001"/>
            <a:ext cx="73263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PC – NATIONAL SUPERVISING COORDINATOR (NSC)</a:t>
            </a:r>
          </a:p>
          <a:p>
            <a:pPr algn="r"/>
            <a:r>
              <a:rPr lang="en-US" sz="2400" b="1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</a:rPr>
              <a:t>Production (Results)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專業經理級 － 總顧問經理級</a:t>
            </a:r>
            <a:r>
              <a:rPr lang="en-US" altLang="zh-TW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</a:t>
            </a:r>
            <a:r>
              <a:rPr 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NSC)</a:t>
            </a:r>
          </a:p>
          <a:p>
            <a:pPr algn="r"/>
            <a:r>
              <a:rPr lang="zh-TW" altLang="en-US" sz="2800" dirty="0">
                <a:effectLst>
                  <a:outerShdw blurRad="63500" algn="ctr" rotWithShape="0">
                    <a:schemeClr val="bg1">
                      <a:lumMod val="50000"/>
                      <a:alpha val="50000"/>
                    </a:scheme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產能（效果）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1801571" y="101944"/>
            <a:ext cx="0" cy="2011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10118134" y="367763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11669765" y="-2750"/>
            <a:ext cx="0" cy="191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5349" y="-163541"/>
            <a:ext cx="0" cy="2419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105579" y="341525"/>
            <a:ext cx="35463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1223" y="493925"/>
            <a:ext cx="21583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543" y="602361"/>
            <a:ext cx="0" cy="2292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46F0CF0-4460-0B43-895A-3EC299140200}"/>
              </a:ext>
            </a:extLst>
          </p:cNvPr>
          <p:cNvSpPr txBox="1">
            <a:spLocks/>
          </p:cNvSpPr>
          <p:nvPr/>
        </p:nvSpPr>
        <p:spPr>
          <a:xfrm>
            <a:off x="4459536" y="2680513"/>
            <a:ext cx="7604284" cy="417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lnSpc>
                <a:spcPts val="2200"/>
              </a:lnSpc>
            </a:pPr>
            <a:r>
              <a:rPr lang="en-US" sz="20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Characteristics that must be mastered on this level to advance</a:t>
            </a:r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20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領袖特質必須在此階段完成才能更上一層</a:t>
            </a:r>
            <a:endParaRPr lang="en-US" sz="20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Initiate and accept responsibility for growth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主動承擔成長的責任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Develop and follow a statement of purpose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擬出一份宗旨並確實遵循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Develop accountability for results, beginning with yourself</a:t>
            </a:r>
            <a:b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培養對成果的責任感，由自己開始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Know and do the things that give a high return</a:t>
            </a:r>
            <a:b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了解並執行投資報酬率高的活動</a:t>
            </a:r>
            <a:endParaRPr lang="en-US" sz="180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Verdana" charset="0"/>
            </a:endParaRPr>
          </a:p>
          <a:p>
            <a:pPr marL="684213" lvl="1" indent="-227013" defTabSz="914377">
              <a:lnSpc>
                <a:spcPts val="2200"/>
              </a:lnSpc>
              <a:tabLst>
                <a:tab pos="3132138" algn="l"/>
              </a:tabLst>
            </a:pPr>
            <a:r>
              <a:rPr lang="en-US" sz="1800" dirty="0">
                <a:latin typeface="Calibri" panose="020F0502020204030204" pitchFamily="34" charset="0"/>
                <a:ea typeface="Helvetica Neue Light" panose="02000403000000020004" pitchFamily="2" charset="0"/>
                <a:cs typeface="Verdana" charset="0"/>
              </a:rPr>
              <a:t>Communicate the strategy and vision of the organization</a:t>
            </a:r>
            <a: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  <a:t/>
            </a:r>
            <a:br>
              <a:rPr lang="en-US" sz="1800" dirty="0">
                <a:latin typeface="Helvetica Neue Light" panose="02000403000000020004" pitchFamily="2" charset="0"/>
                <a:ea typeface="Helvetica Neue Light" panose="02000403000000020004" pitchFamily="2" charset="0"/>
                <a:cs typeface="Verdana" charset="0"/>
              </a:rPr>
            </a:br>
            <a:r>
              <a:rPr lang="zh-TW" altLang="en-US" sz="1800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Verdana" charset="0"/>
              </a:rPr>
              <a:t>說明團隊策略和遠景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1DC3A45-1747-DF4F-B921-6E7C05AF12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1" r="23741"/>
          <a:stretch>
            <a:fillRect/>
          </a:stretch>
        </p:blipFill>
        <p:spPr>
          <a:xfrm>
            <a:off x="412821" y="447915"/>
            <a:ext cx="3924886" cy="4981131"/>
          </a:xfrm>
        </p:spPr>
      </p:pic>
    </p:spTree>
    <p:extLst>
      <p:ext uri="{BB962C8B-B14F-4D97-AF65-F5344CB8AC3E}">
        <p14:creationId xmlns:p14="http://schemas.microsoft.com/office/powerpoint/2010/main" val="37917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p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253B"/>
      </a:accent1>
      <a:accent2>
        <a:srgbClr val="B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759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.AppleSystemUIFont</vt:lpstr>
      <vt:lpstr>Helvetica Neue</vt:lpstr>
      <vt:lpstr>Helvetica Neue Light</vt:lpstr>
      <vt:lpstr>Helvetica Neue Thin</vt:lpstr>
      <vt:lpstr>Microsoft JhengHei UI</vt:lpstr>
      <vt:lpstr>Montserrat Medium</vt:lpstr>
      <vt:lpstr>System Font Regular</vt:lpstr>
      <vt:lpstr>微軟正黑體</vt:lpstr>
      <vt:lpstr>Arial</vt:lpstr>
      <vt:lpstr>Arial Black</vt:lpstr>
      <vt:lpstr>Calibri</vt:lpstr>
      <vt:lpstr>Calibri Light</vt:lpstr>
      <vt:lpstr>Lucida Grande</vt:lpstr>
      <vt:lpstr>Verdana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Echo Chan</cp:lastModifiedBy>
  <cp:revision>93</cp:revision>
  <dcterms:created xsi:type="dcterms:W3CDTF">2018-09-21T09:47:56Z</dcterms:created>
  <dcterms:modified xsi:type="dcterms:W3CDTF">2018-10-23T01:53:38Z</dcterms:modified>
</cp:coreProperties>
</file>